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7" r:id="rId10"/>
    <p:sldId id="266" r:id="rId11"/>
    <p:sldId id="268" r:id="rId12"/>
    <p:sldId id="270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79"/>
    <p:restoredTop sz="94692"/>
  </p:normalViewPr>
  <p:slideViewPr>
    <p:cSldViewPr snapToGrid="0" snapToObjects="1">
      <p:cViewPr varScale="1">
        <p:scale>
          <a:sx n="80" d="100"/>
          <a:sy n="80" d="100"/>
        </p:scale>
        <p:origin x="8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40BEA-50E7-CB43-8092-596582EFB1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E7A49D-3B1F-FC4C-9882-A2D481983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1CCC1-BD61-6A46-9973-5261C53A7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F9DA1-6C13-B341-B8A8-B6F06DC4A893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EE95C-160E-354F-8A41-AE1594C13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A7E60-4B52-A341-9FBF-8D18B1293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FB8-DF51-EC41-A2B8-A2A14423B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00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5A1E5-FFD0-4A40-8736-06B4FC15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C2B2E6-5175-5648-90EB-340B810610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5DA7F-F06C-1F46-8966-17531FD3E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F9DA1-6C13-B341-B8A8-B6F06DC4A893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F6A71-C199-D74A-B6CD-1E2E734F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0CF8C-8925-ED48-8B40-C895561A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FB8-DF51-EC41-A2B8-A2A14423B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83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C95045-5238-5744-B60D-AD4EC791CC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1D9F91-1B02-EE42-823D-635751349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033D8-B818-5041-A251-3E46E9113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F9DA1-6C13-B341-B8A8-B6F06DC4A893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D37C5-69AC-EC4F-98DA-059A371A3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6DB8D-01EF-6E49-B5CC-51A39490B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FB8-DF51-EC41-A2B8-A2A14423B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F9792-788E-E243-A94E-DC030FAA4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CC5E5-1E5F-0943-8AE6-70850A438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CAB06-8E0A-F74C-B775-D9B22333D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F9DA1-6C13-B341-B8A8-B6F06DC4A893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9B36C-1401-024D-8874-C88812A89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2E29F-BDCE-CB4F-AA96-D20B00AAD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FB8-DF51-EC41-A2B8-A2A14423B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84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F2BDB-12D9-3C4A-AE9C-D36CD138B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D978E-1E9A-1F4A-939F-853CCF9F0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1623A-9CAC-BA4D-BBD0-11CE48BF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F9DA1-6C13-B341-B8A8-B6F06DC4A893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260D2-DB9D-0742-AF7F-863C8BD73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CDBB7-C13E-2C45-A98B-658EB98C6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FB8-DF51-EC41-A2B8-A2A14423B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9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6BD77-18B0-B347-A4B9-2BD3887B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17C33-B8A6-7348-B93C-EBE1EFE7A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8BFB0-D505-D644-8DC5-9D7EC7C8C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64106-6E99-9C47-B751-A771DDF8A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F9DA1-6C13-B341-B8A8-B6F06DC4A893}" type="datetimeFigureOut">
              <a:rPr lang="en-US" smtClean="0"/>
              <a:t>3/20/20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11A1C7-BDDB-064A-9C7B-9340D26EE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07569-4307-324A-923E-927C80661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FB8-DF51-EC41-A2B8-A2A14423B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06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DEB66-FBF3-154A-BBE6-FA474708C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35FFD-36E4-0940-9287-21E646EB4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AE871E-738E-2042-A43A-D082A80D9B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4879B9-4071-0547-9EE1-B23FDB6396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FFAAC4-5E91-2A4A-8BAC-7195829FA7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9307FA-F09D-EE43-8CEE-7C29E39DD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F9DA1-6C13-B341-B8A8-B6F06DC4A893}" type="datetimeFigureOut">
              <a:rPr lang="en-US" smtClean="0"/>
              <a:t>3/20/20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6AA8D-4C7D-1744-9972-1A524265F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E38521-B4B7-BC46-899B-F5CF3708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FB8-DF51-EC41-A2B8-A2A14423B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8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1E6D7-DBB0-C144-8140-386506B1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FAF0E-C307-4C48-A1A5-DC98130D3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F9DA1-6C13-B341-B8A8-B6F06DC4A893}" type="datetimeFigureOut">
              <a:rPr lang="en-US" smtClean="0"/>
              <a:t>3/20/20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90D061-71D5-2148-9513-0D490A5B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3F6197-38A4-D04D-81B3-07EE98B87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FB8-DF51-EC41-A2B8-A2A14423B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153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DBC1D3-E2C7-BC4E-AD17-347795B94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F9DA1-6C13-B341-B8A8-B6F06DC4A893}" type="datetimeFigureOut">
              <a:rPr lang="en-US" smtClean="0"/>
              <a:t>3/20/20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790577-507B-5B4E-874B-C548E6647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D877-6B2B-764B-93D7-98F8601F5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FB8-DF51-EC41-A2B8-A2A14423B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42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A3D91-38BF-C54B-A15F-978EA5E2C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F68BE-8D1A-0348-B78D-6E1DDBA19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AF9F1-5C9A-4041-AAA6-01C9B22E51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302E8-FDE3-0942-87F6-F7140BFD7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F9DA1-6C13-B341-B8A8-B6F06DC4A893}" type="datetimeFigureOut">
              <a:rPr lang="en-US" smtClean="0"/>
              <a:t>3/20/20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4D008-D220-9C4C-8C4F-D278B94D8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B3A609-7EF3-F243-A52C-E18FF493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FB8-DF51-EC41-A2B8-A2A14423B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33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9EF42-5F22-5B4C-9176-A3B44F96F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CB1C36-E2CC-4142-BB6C-C73BFA7E2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57B408-DB87-DF41-BA2B-3BC430669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D3CC1F-FD65-3F41-9238-060D95E23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F9DA1-6C13-B341-B8A8-B6F06DC4A893}" type="datetimeFigureOut">
              <a:rPr lang="en-US" smtClean="0"/>
              <a:t>3/20/20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975E2-4213-CC44-9E30-25505C01D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131B6-B901-D942-B34C-1652CC35B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27FB8-DF51-EC41-A2B8-A2A14423B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4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CA442E-29DC-8146-93C5-65AFE18C9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60296-8057-694B-AB3A-065C1875E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8356A-2DEE-6149-8CD6-EAD3CA7058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F9DA1-6C13-B341-B8A8-B6F06DC4A893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E79FA-79B8-8048-8E7D-504A2C4E0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4385E-145D-B940-AE1A-27B355054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27FB8-DF51-EC41-A2B8-A2A14423B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421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fdenby/MPO624_convml_tt" TargetMode="External"/><Relationship Id="rId2" Type="http://schemas.openxmlformats.org/officeDocument/2006/relationships/hyperlink" Target="https://github.com/leifdenby/convml_t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9C3E-099D-EA4B-AA9D-3F68C63C55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fishing trip to </a:t>
            </a:r>
            <a:br>
              <a:rPr lang="en-US" dirty="0"/>
            </a:br>
            <a:r>
              <a:rPr lang="en-US" dirty="0"/>
              <a:t>Data Lake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D3CA8-79DE-AE4D-81BE-894893927B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Brian Mapes, reporting the work of Leif </a:t>
            </a:r>
            <a:r>
              <a:rPr lang="en-US" dirty="0" err="1"/>
              <a:t>Denby</a:t>
            </a:r>
            <a:r>
              <a:rPr lang="en-US" dirty="0"/>
              <a:t> </a:t>
            </a:r>
          </a:p>
          <a:p>
            <a:r>
              <a:rPr lang="en-US" dirty="0"/>
              <a:t>GES-DISC UWG telecon, March 20, 2020</a:t>
            </a:r>
          </a:p>
        </p:txBody>
      </p:sp>
    </p:spTree>
    <p:extLst>
      <p:ext uri="{BB962C8B-B14F-4D97-AF65-F5344CB8AC3E}">
        <p14:creationId xmlns:p14="http://schemas.microsoft.com/office/powerpoint/2010/main" val="1323239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6BDD4-8460-B047-830C-62383ED16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79" y="365125"/>
            <a:ext cx="11373853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Taxonomy by (computer-)visual resemblance</a:t>
            </a:r>
            <a:br>
              <a:rPr lang="en-US" dirty="0"/>
            </a:br>
            <a:r>
              <a:rPr lang="en-US" sz="3200" dirty="0"/>
              <a:t>including texture information lost in usual “pixel pooling”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39676-FD01-E44F-9611-731B39CD4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b="1" i="1" dirty="0"/>
              <a:t>Now</a:t>
            </a:r>
            <a:r>
              <a:rPr lang="en-US" sz="3200" dirty="0"/>
              <a:t> human interpretation can be brought in: at the level of categories, not at the level of instances (hand-labeling of individual cases). Or as the paper says, </a:t>
            </a:r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6A2D5-FA7F-4C44-BBCC-B11FA9015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72" b="17244"/>
          <a:stretch/>
        </p:blipFill>
        <p:spPr>
          <a:xfrm>
            <a:off x="48741" y="4555958"/>
            <a:ext cx="12143259" cy="105878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B71D542-A6B8-FB4B-B768-3D5F3127111A}"/>
              </a:ext>
            </a:extLst>
          </p:cNvPr>
          <p:cNvSpPr/>
          <p:nvPr/>
        </p:nvSpPr>
        <p:spPr>
          <a:xfrm rot="21442149">
            <a:off x="-1606870" y="4497166"/>
            <a:ext cx="14085758" cy="12825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22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6D78A-F971-8E40-91E0-19B4A28FC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Data particulars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C58BE-6AA3-FF44-8A60-5373D733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36" y="1520454"/>
            <a:ext cx="8972848" cy="53375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55A123-3BF0-214E-8383-FE7C629BCC4A}"/>
              </a:ext>
            </a:extLst>
          </p:cNvPr>
          <p:cNvSpPr txBox="1"/>
          <p:nvPr/>
        </p:nvSpPr>
        <p:spPr>
          <a:xfrm>
            <a:off x="0" y="2438400"/>
            <a:ext cx="288757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Image tile sampler in AWS cloud for similar &amp; dissimilar tiles</a:t>
            </a:r>
          </a:p>
        </p:txBody>
      </p:sp>
    </p:spTree>
    <p:extLst>
      <p:ext uri="{BB962C8B-B14F-4D97-AF65-F5344CB8AC3E}">
        <p14:creationId xmlns:p14="http://schemas.microsoft.com/office/powerpoint/2010/main" val="4189863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552F5-CBBA-3B4B-9159-BD7D8CE4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10,000 tiles to train, 1000 to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12864-C31A-BB43-B6A9-9230AE76D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Training set ~ 20GB </a:t>
            </a:r>
          </a:p>
          <a:p>
            <a:pPr lvl="1"/>
            <a:r>
              <a:rPr lang="en-US" dirty="0"/>
              <a:t>downloaded to supercomputer with a GPU, optimized for matrix algebra</a:t>
            </a:r>
          </a:p>
          <a:p>
            <a:r>
              <a:rPr lang="en-US" dirty="0"/>
              <a:t>Training runs in about half an hour on one GPU</a:t>
            </a:r>
          </a:p>
          <a:p>
            <a:r>
              <a:rPr lang="en-US" dirty="0"/>
              <a:t>“The particular type of CNN used in this work is a so-called residual network, ResNet-34 (implemented in the </a:t>
            </a:r>
            <a:r>
              <a:rPr lang="en-US" dirty="0" err="1"/>
              <a:t>pytorch</a:t>
            </a:r>
            <a:r>
              <a:rPr lang="en-US" dirty="0"/>
              <a:t> framework, </a:t>
            </a:r>
            <a:r>
              <a:rPr lang="en-US" dirty="0" err="1"/>
              <a:t>Paszke</a:t>
            </a:r>
            <a:r>
              <a:rPr lang="en-US" dirty="0"/>
              <a:t> et al., 2017).” </a:t>
            </a:r>
          </a:p>
          <a:p>
            <a:r>
              <a:rPr lang="en-US" dirty="0"/>
              <a:t>“In a CNN, successive layers build increasingly higher abstractions (edges, arcs, composite shapes, etc.) from compositing spatially localized gradient calculations over multiple layers. “</a:t>
            </a:r>
          </a:p>
          <a:p>
            <a:endParaRPr lang="en-US" dirty="0"/>
          </a:p>
          <a:p>
            <a:r>
              <a:rPr lang="en-US" dirty="0"/>
              <a:t>Applying trained NN to independent inputs is instantaneous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587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D0D16-1FEE-2F42-97B5-09324620E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158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481B3-DC98-0142-B2F5-C14CF088A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47" y="1459832"/>
            <a:ext cx="11213431" cy="5053263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analysis: classification based on </a:t>
            </a:r>
            <a:r>
              <a:rPr lang="en-US" u="sng" dirty="0"/>
              <a:t>similarity with neighbor, by contrast with distant sample</a:t>
            </a:r>
          </a:p>
          <a:p>
            <a:pPr lvl="1"/>
            <a:r>
              <a:rPr lang="en-US" dirty="0"/>
              <a:t>Cloud data lake is convenient for accessing samples of ”different” </a:t>
            </a:r>
          </a:p>
          <a:p>
            <a:endParaRPr lang="en-US" dirty="0"/>
          </a:p>
          <a:p>
            <a:r>
              <a:rPr lang="en-US" dirty="0"/>
              <a:t>General point: </a:t>
            </a:r>
            <a:r>
              <a:rPr lang="en-US" i="1" dirty="0">
                <a:solidFill>
                  <a:srgbClr val="FF0000"/>
                </a:solidFill>
              </a:rPr>
              <a:t>placing focus data in context of whole dataset adds value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c.f. my repeated wish that a MERRA-2 </a:t>
            </a:r>
            <a:r>
              <a:rPr lang="en-US" b="1" dirty="0">
                <a:solidFill>
                  <a:srgbClr val="FF0000"/>
                </a:solidFill>
              </a:rPr>
              <a:t>climatology</a:t>
            </a:r>
            <a:r>
              <a:rPr lang="en-US" dirty="0">
                <a:solidFill>
                  <a:srgbClr val="FF0000"/>
                </a:solidFill>
              </a:rPr>
              <a:t> were available on GDS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000" dirty="0"/>
              <a:t>Main repo </a:t>
            </a:r>
            <a:r>
              <a:rPr lang="en-US" sz="2000" dirty="0">
                <a:hlinkClick r:id="rId2"/>
              </a:rPr>
              <a:t>https://github.com/leifdenby/convml_tt</a:t>
            </a:r>
            <a:endParaRPr lang="en-US" sz="2000" dirty="0"/>
          </a:p>
          <a:p>
            <a:r>
              <a:rPr lang="en-US" sz="2000" dirty="0"/>
              <a:t>Exercises for my graduate class </a:t>
            </a:r>
            <a:r>
              <a:rPr lang="en-US" sz="2000" dirty="0">
                <a:hlinkClick r:id="rId3"/>
              </a:rPr>
              <a:t>https://github.com/leifdenby/MPO624_convml_tt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004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A8042-BCBB-6A48-B30C-0975889CA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Leif’s 2020 GRL, &amp; visit to my graduate data class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036E6-BFFE-B740-8EFE-1C62E6A9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8" y="1310217"/>
            <a:ext cx="12005874" cy="47180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928649-438F-4541-9A2B-4DBF64A0E73D}"/>
              </a:ext>
            </a:extLst>
          </p:cNvPr>
          <p:cNvSpPr/>
          <p:nvPr/>
        </p:nvSpPr>
        <p:spPr>
          <a:xfrm>
            <a:off x="7749119" y="1399492"/>
            <a:ext cx="37978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3D87"/>
                </a:solidFill>
                <a:latin typeface="STIXTwoText"/>
              </a:rPr>
              <a:t>10.1029/2019GL085190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5165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76972-2EB8-7D40-9A8B-8DFBFBE35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The heart of it: Triplet Trainer </a:t>
            </a:r>
            <a:r>
              <a:rPr lang="en-US" sz="5400" dirty="0" err="1"/>
              <a:t>tt</a:t>
            </a:r>
            <a:r>
              <a:rPr lang="en-US" sz="54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D7059-5717-944E-8E07-206383781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“Machine learning” is always an </a:t>
            </a:r>
            <a:r>
              <a:rPr lang="en-US" sz="4000" dirty="0">
                <a:solidFill>
                  <a:srgbClr val="FF0000"/>
                </a:solidFill>
              </a:rPr>
              <a:t>optimization</a:t>
            </a:r>
            <a:r>
              <a:rPr lang="en-US" sz="4000" dirty="0"/>
              <a:t> </a:t>
            </a:r>
          </a:p>
          <a:p>
            <a:pPr lvl="1"/>
            <a:endParaRPr lang="en-US" sz="3600" dirty="0"/>
          </a:p>
          <a:p>
            <a:pPr lvl="1"/>
            <a:r>
              <a:rPr lang="en-US" sz="3600" dirty="0"/>
              <a:t>e.g. </a:t>
            </a:r>
            <a:r>
              <a:rPr lang="en-US" sz="3600" dirty="0">
                <a:solidFill>
                  <a:srgbClr val="FF0000"/>
                </a:solidFill>
              </a:rPr>
              <a:t>summed squared error (min)</a:t>
            </a:r>
            <a:r>
              <a:rPr lang="en-US" sz="3600" dirty="0"/>
              <a:t> </a:t>
            </a:r>
            <a:r>
              <a:rPr lang="en-US" sz="3600" dirty="0">
                <a:sym typeface="Wingdings" pitchFamily="2" charset="2"/>
              </a:rPr>
              <a:t> </a:t>
            </a:r>
            <a:r>
              <a:rPr lang="en-US" sz="3600" dirty="0"/>
              <a:t>least-squares</a:t>
            </a:r>
          </a:p>
          <a:p>
            <a:pPr lvl="1"/>
            <a:r>
              <a:rPr lang="en-US" sz="3600" dirty="0"/>
              <a:t>a ”classical” example of “supervised” learning</a:t>
            </a:r>
          </a:p>
          <a:p>
            <a:pPr lvl="2"/>
            <a:r>
              <a:rPr lang="en-US" sz="3200" dirty="0"/>
              <a:t>when input data have a y value for each x value</a:t>
            </a:r>
          </a:p>
          <a:p>
            <a:pPr lvl="2"/>
            <a:r>
              <a:rPr lang="en-US" sz="3200" dirty="0"/>
              <a:t>in other words, “labeled” data</a:t>
            </a:r>
          </a:p>
        </p:txBody>
      </p:sp>
    </p:spTree>
    <p:extLst>
      <p:ext uri="{BB962C8B-B14F-4D97-AF65-F5344CB8AC3E}">
        <p14:creationId xmlns:p14="http://schemas.microsoft.com/office/powerpoint/2010/main" val="1124844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76972-2EB8-7D40-9A8B-8DFBFBE35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The heart of it: Triplet Trainer </a:t>
            </a:r>
            <a:r>
              <a:rPr lang="en-US" sz="5400" dirty="0" err="1"/>
              <a:t>tt</a:t>
            </a:r>
            <a:r>
              <a:rPr lang="en-US" sz="54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D7059-5717-944E-8E07-206383781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about “unsupervised” ML classification?</a:t>
            </a:r>
          </a:p>
          <a:p>
            <a:r>
              <a:rPr lang="en-US" sz="4000" dirty="0"/>
              <a:t>The conceptual essence:</a:t>
            </a:r>
          </a:p>
          <a:p>
            <a:pPr lvl="1"/>
            <a:r>
              <a:rPr lang="en-US" sz="3600" u="sng" dirty="0">
                <a:solidFill>
                  <a:srgbClr val="00B050"/>
                </a:solidFill>
              </a:rPr>
              <a:t>These</a:t>
            </a:r>
            <a:r>
              <a:rPr lang="en-US" sz="3600" u="sng" dirty="0"/>
              <a:t> are </a:t>
            </a:r>
            <a:r>
              <a:rPr lang="en-US" sz="3600" u="sng" dirty="0">
                <a:solidFill>
                  <a:srgbClr val="00B050"/>
                </a:solidFill>
              </a:rPr>
              <a:t>similar</a:t>
            </a:r>
            <a:r>
              <a:rPr lang="en-US" sz="3600" u="sng" dirty="0"/>
              <a:t>, </a:t>
            </a:r>
            <a:r>
              <a:rPr lang="en-US" sz="3600" u="sng" dirty="0">
                <a:solidFill>
                  <a:srgbClr val="FF0000"/>
                </a:solidFill>
              </a:rPr>
              <a:t>those</a:t>
            </a:r>
            <a:r>
              <a:rPr lang="en-US" sz="3600" u="sng" dirty="0"/>
              <a:t> are </a:t>
            </a:r>
            <a:r>
              <a:rPr lang="en-US" sz="3600" u="sng" dirty="0">
                <a:solidFill>
                  <a:srgbClr val="FF0000"/>
                </a:solidFill>
              </a:rPr>
              <a:t>different</a:t>
            </a:r>
            <a:r>
              <a:rPr lang="en-US" sz="3600" u="sng" dirty="0"/>
              <a:t> </a:t>
            </a:r>
          </a:p>
          <a:p>
            <a:pPr lvl="1"/>
            <a:endParaRPr lang="en-US" sz="3600" u="sng" dirty="0"/>
          </a:p>
          <a:p>
            <a:pPr lvl="1"/>
            <a:endParaRPr lang="en-US" sz="3600" u="sng" dirty="0"/>
          </a:p>
          <a:p>
            <a:r>
              <a:rPr lang="en-US" sz="4000" dirty="0"/>
              <a:t>Data Lake is where the Different live… </a:t>
            </a:r>
          </a:p>
          <a:p>
            <a:endParaRPr lang="en-US" sz="4000" dirty="0"/>
          </a:p>
          <a:p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7409A-094D-F249-8824-032DCEC91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367" y="3940522"/>
            <a:ext cx="29083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52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9D76972-2EB8-7D40-9A8B-8DFBFBE351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24494"/>
                <a:ext cx="12192000" cy="1325563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sz="5400" dirty="0"/>
                  <a:t>Map </a:t>
                </a:r>
                <a:r>
                  <a:rPr lang="en-US" sz="5400" dirty="0">
                    <a:solidFill>
                      <a:srgbClr val="002060"/>
                    </a:solidFill>
                  </a:rPr>
                  <a:t>tiles</a:t>
                </a:r>
                <a:r>
                  <a:rPr lang="en-US" sz="5400" dirty="0"/>
                  <a:t> to agnostic 100D </a:t>
                </a:r>
                <a:r>
                  <a:rPr lang="en-US" sz="5400" dirty="0">
                    <a:solidFill>
                      <a:srgbClr val="FF0000"/>
                    </a:solidFill>
                  </a:rPr>
                  <a:t>embedding</a:t>
                </a:r>
                <a:r>
                  <a:rPr lang="en-US" sz="5400" dirty="0"/>
                  <a:t> </a:t>
                </a:r>
                <a:r>
                  <a:rPr lang="en-US" sz="5400" dirty="0">
                    <a:solidFill>
                      <a:srgbClr val="FF0000"/>
                    </a:solidFill>
                  </a:rPr>
                  <a:t>space</a:t>
                </a:r>
                <a:r>
                  <a:rPr lang="en-US" sz="5400" dirty="0"/>
                  <a:t> </a:t>
                </a:r>
                <a:r>
                  <a:rPr lang="en-US" sz="5400" b="1" dirty="0" err="1"/>
                  <a:t>F</a:t>
                </a:r>
                <a:r>
                  <a:rPr lang="en-US" sz="5400" baseline="-25000" dirty="0" err="1"/>
                  <a:t>nn</a:t>
                </a:r>
                <a:r>
                  <a:rPr lang="en-US" sz="5400" dirty="0"/>
                  <a:t>(</a:t>
                </a:r>
                <a:r>
                  <a:rPr lang="en-US" sz="5400" dirty="0">
                    <a:solidFill>
                      <a:srgbClr val="002060"/>
                    </a:solidFill>
                  </a:rPr>
                  <a:t>256x256</a:t>
                </a:r>
                <a:r>
                  <a:rPr lang="en-US" sz="5400" dirty="0"/>
                  <a:t>) </a:t>
                </a:r>
                <a14:m>
                  <m:oMath xmlns:m="http://schemas.openxmlformats.org/officeDocument/2006/math">
                    <m:r>
                      <a:rPr lang="en-US" sz="5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5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5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sz="54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9D76972-2EB8-7D40-9A8B-8DFBFBE35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24494"/>
                <a:ext cx="12192000" cy="1325563"/>
              </a:xfrm>
              <a:blipFill>
                <a:blip r:embed="rId2"/>
                <a:stretch>
                  <a:fillRect t="-2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F96B5AF6-2497-9044-B661-9E9359C9E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210" y="2168817"/>
            <a:ext cx="11959362" cy="248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88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9D76972-2EB8-7D40-9A8B-8DFBFBE351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24494"/>
                <a:ext cx="12192000" cy="1325563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sz="5400" dirty="0"/>
                  <a:t>Map </a:t>
                </a:r>
                <a:r>
                  <a:rPr lang="en-US" sz="5400" dirty="0">
                    <a:solidFill>
                      <a:srgbClr val="002060"/>
                    </a:solidFill>
                  </a:rPr>
                  <a:t>tiles</a:t>
                </a:r>
                <a:r>
                  <a:rPr lang="en-US" sz="5400" dirty="0"/>
                  <a:t> to agnostic 100D </a:t>
                </a:r>
                <a:r>
                  <a:rPr lang="en-US" sz="5400" dirty="0">
                    <a:solidFill>
                      <a:srgbClr val="FF0000"/>
                    </a:solidFill>
                  </a:rPr>
                  <a:t>embedding</a:t>
                </a:r>
                <a:r>
                  <a:rPr lang="en-US" sz="5400" dirty="0"/>
                  <a:t> </a:t>
                </a:r>
                <a:r>
                  <a:rPr lang="en-US" sz="5400" dirty="0">
                    <a:solidFill>
                      <a:srgbClr val="FF0000"/>
                    </a:solidFill>
                  </a:rPr>
                  <a:t>space</a:t>
                </a:r>
                <a:r>
                  <a:rPr lang="en-US" sz="5400" dirty="0"/>
                  <a:t> </a:t>
                </a:r>
                <a:r>
                  <a:rPr lang="en-US" sz="5400" b="1" dirty="0" err="1"/>
                  <a:t>F</a:t>
                </a:r>
                <a:r>
                  <a:rPr lang="en-US" sz="5400" baseline="-25000" dirty="0" err="1"/>
                  <a:t>nn</a:t>
                </a:r>
                <a:r>
                  <a:rPr lang="en-US" sz="5400" dirty="0"/>
                  <a:t>(</a:t>
                </a:r>
                <a:r>
                  <a:rPr lang="en-US" sz="5400" dirty="0">
                    <a:solidFill>
                      <a:srgbClr val="002060"/>
                    </a:solidFill>
                  </a:rPr>
                  <a:t>256x256</a:t>
                </a:r>
                <a:r>
                  <a:rPr lang="en-US" sz="5400" dirty="0"/>
                  <a:t>) </a:t>
                </a:r>
                <a14:m>
                  <m:oMath xmlns:m="http://schemas.openxmlformats.org/officeDocument/2006/math">
                    <m:r>
                      <a:rPr lang="en-US" sz="5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5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5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sz="54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9D76972-2EB8-7D40-9A8B-8DFBFBE35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24494"/>
                <a:ext cx="12192000" cy="1325563"/>
              </a:xfrm>
              <a:blipFill>
                <a:blip r:embed="rId2"/>
                <a:stretch>
                  <a:fillRect t="-2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C3A608B-8202-3443-A7D0-84B66C502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516" y="1468820"/>
            <a:ext cx="9512967" cy="5412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FBAB91-9BF0-0C48-B2C3-977919E478CB}"/>
              </a:ext>
            </a:extLst>
          </p:cNvPr>
          <p:cNvSpPr txBox="1"/>
          <p:nvPr/>
        </p:nvSpPr>
        <p:spPr>
          <a:xfrm>
            <a:off x="112294" y="5625587"/>
            <a:ext cx="2374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Ideally, a TOTALLY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b="1" dirty="0">
                <a:solidFill>
                  <a:srgbClr val="FF0000"/>
                </a:solidFill>
              </a:rPr>
              <a:t> different day (like another year). Bigger lake is better!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B0032-B965-4A47-8855-A5C1630E82C5}"/>
              </a:ext>
            </a:extLst>
          </p:cNvPr>
          <p:cNvSpPr txBox="1"/>
          <p:nvPr/>
        </p:nvSpPr>
        <p:spPr>
          <a:xfrm>
            <a:off x="1251285" y="3416968"/>
            <a:ext cx="18929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Partly overlapping; </a:t>
            </a:r>
          </a:p>
          <a:p>
            <a:r>
              <a:rPr lang="en-US" b="1" dirty="0">
                <a:solidFill>
                  <a:srgbClr val="00B050"/>
                </a:solidFill>
              </a:rPr>
              <a:t>rotated &amp; flipped to prevent overfitting of simple anisotropies</a:t>
            </a:r>
          </a:p>
        </p:txBody>
      </p:sp>
    </p:spTree>
    <p:extLst>
      <p:ext uri="{BB962C8B-B14F-4D97-AF65-F5344CB8AC3E}">
        <p14:creationId xmlns:p14="http://schemas.microsoft.com/office/powerpoint/2010/main" val="3956037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9D76972-2EB8-7D40-9A8B-8DFBFBE351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24494"/>
                <a:ext cx="12192000" cy="1325563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sz="5400" dirty="0"/>
                  <a:t>Map </a:t>
                </a:r>
                <a:r>
                  <a:rPr lang="en-US" sz="5400" dirty="0">
                    <a:solidFill>
                      <a:srgbClr val="002060"/>
                    </a:solidFill>
                  </a:rPr>
                  <a:t>tiles</a:t>
                </a:r>
                <a:r>
                  <a:rPr lang="en-US" sz="5400" dirty="0"/>
                  <a:t> to agnostic 100D </a:t>
                </a:r>
                <a:r>
                  <a:rPr lang="en-US" sz="5400" dirty="0">
                    <a:solidFill>
                      <a:srgbClr val="FF0000"/>
                    </a:solidFill>
                  </a:rPr>
                  <a:t>embedding</a:t>
                </a:r>
                <a:r>
                  <a:rPr lang="en-US" sz="5400" dirty="0"/>
                  <a:t> </a:t>
                </a:r>
                <a:r>
                  <a:rPr lang="en-US" sz="5400" dirty="0">
                    <a:solidFill>
                      <a:srgbClr val="FF0000"/>
                    </a:solidFill>
                  </a:rPr>
                  <a:t>space</a:t>
                </a:r>
                <a:r>
                  <a:rPr lang="en-US" sz="5400" dirty="0"/>
                  <a:t> </a:t>
                </a:r>
                <a:r>
                  <a:rPr lang="en-US" sz="5400" b="1" dirty="0" err="1"/>
                  <a:t>F</a:t>
                </a:r>
                <a:r>
                  <a:rPr lang="en-US" sz="5400" baseline="-25000" dirty="0" err="1"/>
                  <a:t>nn</a:t>
                </a:r>
                <a:r>
                  <a:rPr lang="en-US" sz="5400" dirty="0"/>
                  <a:t>(</a:t>
                </a:r>
                <a:r>
                  <a:rPr lang="en-US" sz="5400" dirty="0">
                    <a:solidFill>
                      <a:srgbClr val="002060"/>
                    </a:solidFill>
                  </a:rPr>
                  <a:t>256x256</a:t>
                </a:r>
                <a:r>
                  <a:rPr lang="en-US" sz="5400" dirty="0"/>
                  <a:t>) </a:t>
                </a:r>
                <a14:m>
                  <m:oMath xmlns:m="http://schemas.openxmlformats.org/officeDocument/2006/math">
                    <m:r>
                      <a:rPr lang="en-US" sz="5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5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5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sz="5400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9D76972-2EB8-7D40-9A8B-8DFBFBE35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24494"/>
                <a:ext cx="12192000" cy="1325563"/>
              </a:xfrm>
              <a:blipFill>
                <a:blip r:embed="rId2"/>
                <a:stretch>
                  <a:fillRect t="-200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0367DA1-D19E-FF44-A127-447BA49A7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2655"/>
            <a:ext cx="12204840" cy="26287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B651A3-BECC-1D40-89B2-3E743327EB8A}"/>
              </a:ext>
            </a:extLst>
          </p:cNvPr>
          <p:cNvSpPr txBox="1"/>
          <p:nvPr/>
        </p:nvSpPr>
        <p:spPr>
          <a:xfrm>
            <a:off x="112292" y="1828799"/>
            <a:ext cx="12079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NN optimizes a function which </a:t>
            </a:r>
            <a:r>
              <a:rPr lang="en-US" sz="2800" u="sng" dirty="0"/>
              <a:t>encourages similar </a:t>
            </a:r>
            <a:r>
              <a:rPr lang="en-US" sz="2800" dirty="0">
                <a:solidFill>
                  <a:srgbClr val="00B050"/>
                </a:solidFill>
              </a:rPr>
              <a:t>(nearby in</a:t>
            </a:r>
            <a:r>
              <a:rPr lang="en-US" sz="2800" dirty="0">
                <a:solidFill>
                  <a:srgbClr val="FF0000"/>
                </a:solidFill>
              </a:rPr>
              <a:t> embedding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space</a:t>
            </a:r>
            <a:r>
              <a:rPr lang="en-US" sz="2800" dirty="0">
                <a:solidFill>
                  <a:srgbClr val="00B050"/>
                </a:solidFill>
              </a:rPr>
              <a:t>)</a:t>
            </a:r>
            <a:r>
              <a:rPr lang="en-US" sz="2800" dirty="0"/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BDFD18-4661-B548-961E-4E810BC3FF54}"/>
              </a:ext>
            </a:extLst>
          </p:cNvPr>
          <p:cNvCxnSpPr>
            <a:cxnSpLocks/>
          </p:cNvCxnSpPr>
          <p:nvPr/>
        </p:nvCxnSpPr>
        <p:spPr>
          <a:xfrm>
            <a:off x="-160421" y="1748589"/>
            <a:ext cx="123524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A819FF-8ACC-5A4C-980C-1B042DE2E400}"/>
              </a:ext>
            </a:extLst>
          </p:cNvPr>
          <p:cNvSpPr txBox="1"/>
          <p:nvPr/>
        </p:nvSpPr>
        <p:spPr>
          <a:xfrm>
            <a:off x="3192379" y="5855368"/>
            <a:ext cx="567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(yes, there is a typo -- +m belongs inside the parentheses!)</a:t>
            </a:r>
          </a:p>
        </p:txBody>
      </p:sp>
    </p:spTree>
    <p:extLst>
      <p:ext uri="{BB962C8B-B14F-4D97-AF65-F5344CB8AC3E}">
        <p14:creationId xmlns:p14="http://schemas.microsoft.com/office/powerpoint/2010/main" val="2660037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FFED5-2C47-F749-92BD-3B45AB6FD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work reduces the 100D space to any  desired number of discrete categories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0D941D-9053-7F49-85CD-C11C20AFD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373" y="1604211"/>
            <a:ext cx="8286750" cy="5253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74B62B-DDAF-0D4A-9BC5-3CEF535B3639}"/>
              </a:ext>
            </a:extLst>
          </p:cNvPr>
          <p:cNvSpPr txBox="1"/>
          <p:nvPr/>
        </p:nvSpPr>
        <p:spPr>
          <a:xfrm>
            <a:off x="513346" y="2342147"/>
            <a:ext cx="23742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hierarchical clustering of an out-of-training-sample study set into types A-L </a:t>
            </a:r>
            <a:r>
              <a:rPr lang="en-US" sz="3200" dirty="0">
                <a:sym typeface="Wingdings" pitchFamily="2" charset="2"/>
              </a:rPr>
              <a:t>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51726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CD40-41AB-5941-A746-7E66F179D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Categories are distinct in climatic FUNCTION (radiative impact), not just in trained FORM (texture)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6BB399-C3EF-224C-A240-556D5FB29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7" y="1784902"/>
            <a:ext cx="6685214" cy="507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63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521</Words>
  <Application>Microsoft Macintosh PowerPoint</Application>
  <PresentationFormat>Widescreen</PresentationFormat>
  <Paragraphs>54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STIXTwoText</vt:lpstr>
      <vt:lpstr>Office Theme</vt:lpstr>
      <vt:lpstr>A fishing trip to  Data Lake</vt:lpstr>
      <vt:lpstr>Leif’s 2020 GRL, &amp; visit to my graduate data class </vt:lpstr>
      <vt:lpstr>The heart of it: Triplet Trainer tt </vt:lpstr>
      <vt:lpstr>The heart of it: Triplet Trainer tt </vt:lpstr>
      <vt:lpstr>Map tiles to agnostic 100D embedding space Fnn(256x256) ∈R^100</vt:lpstr>
      <vt:lpstr>Map tiles to agnostic 100D embedding space Fnn(256x256) ∈R^100</vt:lpstr>
      <vt:lpstr>Map tiles to agnostic 100D embedding space Fnn(256x256) ∈R^100</vt:lpstr>
      <vt:lpstr>Further work reduces the 100D space to any  desired number of discrete categories </vt:lpstr>
      <vt:lpstr>Categories are distinct in climatic FUNCTION (radiative impact), not just in trained FORM (texture)</vt:lpstr>
      <vt:lpstr> Taxonomy by (computer-)visual resemblance including texture information lost in usual “pixel pooling”</vt:lpstr>
      <vt:lpstr>Data particulars</vt:lpstr>
      <vt:lpstr>10,000 tiles to train, 1000 to test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fishing trip to  Data Lake</dc:title>
  <dc:creator>Mapes, Brian Earle</dc:creator>
  <cp:lastModifiedBy>Mapes, Brian Earle</cp:lastModifiedBy>
  <cp:revision>16</cp:revision>
  <dcterms:created xsi:type="dcterms:W3CDTF">2020-03-20T14:07:53Z</dcterms:created>
  <dcterms:modified xsi:type="dcterms:W3CDTF">2020-03-20T15:18:50Z</dcterms:modified>
</cp:coreProperties>
</file>